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941910" y="2514601"/>
            <a:ext cx="668654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941910" y="4777380"/>
            <a:ext cx="6686549" cy="1126283"/>
          </a:xfrm>
        </p:spPr>
        <p:txBody>
          <a:bodyPr anchor="t"/>
          <a:lstStyle>
            <a:lvl1pPr marL="0" indent="0" algn="r">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557EAEB4-6EC8-4C5F-9E94-0542DE9B0AF0}" type="datetimeFigureOut">
              <a:rPr lang="ar-IQ" smtClean="0"/>
              <a:t>19/12/1441</a:t>
            </a:fld>
            <a:endParaRPr lang="ar-IQ"/>
          </a:p>
        </p:txBody>
      </p:sp>
      <p:sp>
        <p:nvSpPr>
          <p:cNvPr id="5" name="Footer Placeholder 4"/>
          <p:cNvSpPr>
            <a:spLocks noGrp="1"/>
          </p:cNvSpPr>
          <p:nvPr>
            <p:ph type="ftr" sz="quarter" idx="11"/>
          </p:nvPr>
        </p:nvSpPr>
        <p:spPr/>
        <p:txBody>
          <a:bodyPr/>
          <a:lstStyle/>
          <a:p>
            <a:endParaRPr lang="ar-IQ"/>
          </a:p>
        </p:txBody>
      </p:sp>
      <p:sp>
        <p:nvSpPr>
          <p:cNvPr id="7" name="Freeform 6"/>
          <p:cNvSpPr/>
          <p:nvPr/>
        </p:nvSpPr>
        <p:spPr bwMode="auto">
          <a:xfrm>
            <a:off x="0" y="4323811"/>
            <a:ext cx="1308489"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0" y="4529541"/>
            <a:ext cx="584825" cy="365125"/>
          </a:xfrm>
        </p:spPr>
        <p:txBody>
          <a:bodyPr/>
          <a:lstStyle/>
          <a:p>
            <a:fld id="{E56EE52F-6371-401D-BD7B-7901CC22AA8B}"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1910" y="609600"/>
            <a:ext cx="6686549" cy="3117040"/>
          </a:xfrm>
        </p:spPr>
        <p:txBody>
          <a:bodyPr anchor="ctr">
            <a:normAutofit/>
          </a:bodyPr>
          <a:lstStyle>
            <a:lvl1pPr algn="r">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941910" y="4354046"/>
            <a:ext cx="6686549" cy="1555864"/>
          </a:xfrm>
        </p:spPr>
        <p:txBody>
          <a:bodyPr anchor="ctr">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557EAEB4-6EC8-4C5F-9E94-0542DE9B0AF0}" type="datetimeFigureOut">
              <a:rPr lang="ar-IQ" smtClean="0"/>
              <a:t>19/12/1441</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E56EE52F-6371-401D-BD7B-7901CC22AA8B}"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137462" y="609600"/>
            <a:ext cx="6295445" cy="2895600"/>
          </a:xfrm>
        </p:spPr>
        <p:txBody>
          <a:bodyPr anchor="ctr">
            <a:normAutofit/>
          </a:bodyPr>
          <a:lstStyle>
            <a:lvl1pPr algn="r">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2456259" y="3505200"/>
            <a:ext cx="5652416"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1941910" y="4354046"/>
            <a:ext cx="6686549" cy="1555864"/>
          </a:xfrm>
        </p:spPr>
        <p:txBody>
          <a:bodyPr anchor="ctr">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557EAEB4-6EC8-4C5F-9E94-0542DE9B0AF0}" type="datetimeFigureOut">
              <a:rPr lang="ar-IQ" smtClean="0"/>
              <a:t>19/12/1441</a:t>
            </a:fld>
            <a:endParaRPr lang="ar-IQ"/>
          </a:p>
        </p:txBody>
      </p:sp>
      <p:sp>
        <p:nvSpPr>
          <p:cNvPr id="5" name="Footer Placeholder 4"/>
          <p:cNvSpPr>
            <a:spLocks noGrp="1"/>
          </p:cNvSpPr>
          <p:nvPr>
            <p:ph type="ftr" sz="quarter" idx="11"/>
          </p:nvPr>
        </p:nvSpPr>
        <p:spPr/>
        <p:txBody>
          <a:bodyPr/>
          <a:lstStyle/>
          <a:p>
            <a:endParaRPr lang="ar-IQ"/>
          </a:p>
        </p:txBody>
      </p:sp>
      <p:sp>
        <p:nvSpPr>
          <p:cNvPr id="11"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E56EE52F-6371-401D-BD7B-7901CC22AA8B}" type="slidenum">
              <a:rPr lang="ar-IQ" smtClean="0"/>
              <a:t>‹#›</a:t>
            </a:fld>
            <a:endParaRPr lang="ar-IQ"/>
          </a:p>
        </p:txBody>
      </p:sp>
      <p:sp>
        <p:nvSpPr>
          <p:cNvPr id="14" name="TextBox 13"/>
          <p:cNvSpPr txBox="1"/>
          <p:nvPr/>
        </p:nvSpPr>
        <p:spPr>
          <a:xfrm>
            <a:off x="1850739" y="648005"/>
            <a:ext cx="4572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336139" y="2905306"/>
            <a:ext cx="4572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941910" y="2438401"/>
            <a:ext cx="6686550" cy="2724845"/>
          </a:xfrm>
        </p:spPr>
        <p:txBody>
          <a:bodyPr anchor="b">
            <a:normAutofit/>
          </a:bodyPr>
          <a:lstStyle>
            <a:lvl1pPr algn="r">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557EAEB4-6EC8-4C5F-9E94-0542DE9B0AF0}" type="datetimeFigureOut">
              <a:rPr lang="ar-IQ" smtClean="0"/>
              <a:t>19/12/1441</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E56EE52F-6371-401D-BD7B-7901CC22AA8B}" type="slidenum">
              <a:rPr lang="ar-IQ" smtClean="0"/>
              <a:t>‹#›</a:t>
            </a:fld>
            <a:endParaRPr lang="ar-IQ"/>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137462" y="609600"/>
            <a:ext cx="6295445" cy="2895600"/>
          </a:xfrm>
        </p:spPr>
        <p:txBody>
          <a:bodyPr anchor="ctr">
            <a:normAutofit/>
          </a:bodyPr>
          <a:lstStyle>
            <a:lvl1pPr algn="r">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557EAEB4-6EC8-4C5F-9E94-0542DE9B0AF0}" type="datetimeFigureOut">
              <a:rPr lang="ar-IQ" smtClean="0"/>
              <a:t>19/12/1441</a:t>
            </a:fld>
            <a:endParaRPr lang="ar-IQ"/>
          </a:p>
        </p:txBody>
      </p:sp>
      <p:sp>
        <p:nvSpPr>
          <p:cNvPr id="6" name="Footer Placeholder 5"/>
          <p:cNvSpPr>
            <a:spLocks noGrp="1"/>
          </p:cNvSpPr>
          <p:nvPr>
            <p:ph type="ftr" sz="quarter" idx="11"/>
          </p:nvPr>
        </p:nvSpPr>
        <p:spPr/>
        <p:txBody>
          <a:bodyPr/>
          <a:lstStyle/>
          <a:p>
            <a:endParaRPr lang="ar-IQ"/>
          </a:p>
        </p:txBody>
      </p:sp>
      <p:sp>
        <p:nvSpPr>
          <p:cNvPr id="11"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E56EE52F-6371-401D-BD7B-7901CC22AA8B}" type="slidenum">
              <a:rPr lang="ar-IQ" smtClean="0"/>
              <a:t>‹#›</a:t>
            </a:fld>
            <a:endParaRPr lang="ar-IQ"/>
          </a:p>
        </p:txBody>
      </p:sp>
      <p:sp>
        <p:nvSpPr>
          <p:cNvPr id="17" name="TextBox 16"/>
          <p:cNvSpPr txBox="1"/>
          <p:nvPr/>
        </p:nvSpPr>
        <p:spPr>
          <a:xfrm>
            <a:off x="1850739" y="648005"/>
            <a:ext cx="4572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8336139" y="2905306"/>
            <a:ext cx="4572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1941910" y="627407"/>
            <a:ext cx="6686549" cy="2880020"/>
          </a:xfrm>
        </p:spPr>
        <p:txBody>
          <a:bodyPr anchor="ctr">
            <a:normAutofit/>
          </a:bodyPr>
          <a:lstStyle>
            <a:lvl1pPr algn="r">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557EAEB4-6EC8-4C5F-9E94-0542DE9B0AF0}" type="datetimeFigureOut">
              <a:rPr lang="ar-IQ" smtClean="0"/>
              <a:t>19/12/1441</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E56EE52F-6371-401D-BD7B-7901CC22AA8B}" type="slidenum">
              <a:rPr lang="ar-IQ" smtClean="0"/>
              <a:t>‹#›</a:t>
            </a:fld>
            <a:endParaRPr lang="ar-IQ"/>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557EAEB4-6EC8-4C5F-9E94-0542DE9B0AF0}" type="datetimeFigureOut">
              <a:rPr lang="ar-IQ" smtClean="0"/>
              <a:t>19/12/1441</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56EE52F-6371-401D-BD7B-7901CC22AA8B}" type="slidenum">
              <a:rPr lang="ar-IQ" smtClean="0"/>
              <a:t>‹#›</a:t>
            </a:fld>
            <a:endParaRPr lang="ar-IQ"/>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09" y="627406"/>
            <a:ext cx="16557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941909" y="627406"/>
            <a:ext cx="4857750" cy="528381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557EAEB4-6EC8-4C5F-9E94-0542DE9B0AF0}" type="datetimeFigureOut">
              <a:rPr lang="ar-IQ" smtClean="0"/>
              <a:t>19/12/1441</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56EE52F-6371-401D-BD7B-7901CC22AA8B}"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1944694" y="624110"/>
            <a:ext cx="6683765"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1941909" y="2133600"/>
            <a:ext cx="6686550" cy="377762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557EAEB4-6EC8-4C5F-9E94-0542DE9B0AF0}" type="datetimeFigureOut">
              <a:rPr lang="ar-IQ" smtClean="0"/>
              <a:t>19/12/1441</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56EE52F-6371-401D-BD7B-7901CC22AA8B}"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941910" y="2058750"/>
            <a:ext cx="6686549" cy="1468800"/>
          </a:xfrm>
        </p:spPr>
        <p:txBody>
          <a:bodyPr anchor="b"/>
          <a:lstStyle>
            <a:lvl1pPr algn="r">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941910" y="3530129"/>
            <a:ext cx="6686549" cy="860400"/>
          </a:xfrm>
        </p:spPr>
        <p:txBody>
          <a:bodyPr anchor="t"/>
          <a:lstStyle>
            <a:lvl1pPr marL="0" indent="0" algn="r">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557EAEB4-6EC8-4C5F-9E94-0542DE9B0AF0}" type="datetimeFigureOut">
              <a:rPr lang="ar-IQ" smtClean="0"/>
              <a:t>19/12/1441</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E56EE52F-6371-401D-BD7B-7901CC22AA8B}"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941909" y="2133600"/>
            <a:ext cx="3235398"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393060" y="2126222"/>
            <a:ext cx="3235398"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557EAEB4-6EC8-4C5F-9E94-0542DE9B0AF0}" type="datetimeFigureOut">
              <a:rPr lang="ar-IQ" smtClean="0"/>
              <a:t>19/12/1441</a:t>
            </a:fld>
            <a:endParaRPr lang="ar-IQ"/>
          </a:p>
        </p:txBody>
      </p:sp>
      <p:sp>
        <p:nvSpPr>
          <p:cNvPr id="6" name="Footer Placeholder 5"/>
          <p:cNvSpPr>
            <a:spLocks noGrp="1"/>
          </p:cNvSpPr>
          <p:nvPr>
            <p:ph type="ftr" sz="quarter" idx="11"/>
          </p:nvPr>
        </p:nvSpPr>
        <p:spPr/>
        <p:txBody>
          <a:bodyPr/>
          <a:lstStyle/>
          <a:p>
            <a:endParaRPr lang="ar-IQ"/>
          </a:p>
        </p:txBody>
      </p:sp>
      <p:sp>
        <p:nvSpPr>
          <p:cNvPr id="10"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398860" y="787783"/>
            <a:ext cx="584825" cy="365125"/>
          </a:xfrm>
        </p:spPr>
        <p:txBody>
          <a:bodyPr/>
          <a:lstStyle/>
          <a:p>
            <a:fld id="{E56EE52F-6371-401D-BD7B-7901CC22AA8B}"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204530" y="1972703"/>
            <a:ext cx="299454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941909" y="2548966"/>
            <a:ext cx="3257170"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629972" y="1969475"/>
            <a:ext cx="299925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375218" y="2545738"/>
            <a:ext cx="3254006"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557EAEB4-6EC8-4C5F-9E94-0542DE9B0AF0}" type="datetimeFigureOut">
              <a:rPr lang="ar-IQ" smtClean="0"/>
              <a:t>19/12/1441</a:t>
            </a:fld>
            <a:endParaRPr lang="ar-IQ"/>
          </a:p>
        </p:txBody>
      </p:sp>
      <p:sp>
        <p:nvSpPr>
          <p:cNvPr id="8" name="Footer Placeholder 7"/>
          <p:cNvSpPr>
            <a:spLocks noGrp="1"/>
          </p:cNvSpPr>
          <p:nvPr>
            <p:ph type="ftr" sz="quarter" idx="11"/>
          </p:nvPr>
        </p:nvSpPr>
        <p:spPr/>
        <p:txBody>
          <a:bodyPr/>
          <a:lstStyle/>
          <a:p>
            <a:endParaRPr lang="ar-IQ"/>
          </a:p>
        </p:txBody>
      </p:sp>
      <p:sp>
        <p:nvSpPr>
          <p:cNvPr id="12"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0" y="787783"/>
            <a:ext cx="584825" cy="365125"/>
          </a:xfrm>
        </p:spPr>
        <p:txBody>
          <a:bodyPr/>
          <a:lstStyle/>
          <a:p>
            <a:fld id="{E56EE52F-6371-401D-BD7B-7901CC22AA8B}"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557EAEB4-6EC8-4C5F-9E94-0542DE9B0AF0}" type="datetimeFigureOut">
              <a:rPr lang="ar-IQ" smtClean="0"/>
              <a:t>19/12/1441</a:t>
            </a:fld>
            <a:endParaRPr lang="ar-IQ"/>
          </a:p>
        </p:txBody>
      </p:sp>
      <p:sp>
        <p:nvSpPr>
          <p:cNvPr id="4" name="Footer Placeholder 3"/>
          <p:cNvSpPr>
            <a:spLocks noGrp="1"/>
          </p:cNvSpPr>
          <p:nvPr>
            <p:ph type="ftr" sz="quarter" idx="11"/>
          </p:nvPr>
        </p:nvSpPr>
        <p:spPr/>
        <p:txBody>
          <a:bodyPr/>
          <a:lstStyle/>
          <a:p>
            <a:endParaRPr lang="ar-IQ"/>
          </a:p>
        </p:txBody>
      </p:sp>
      <p:sp>
        <p:nvSpPr>
          <p:cNvPr id="7"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56EE52F-6371-401D-BD7B-7901CC22AA8B}"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7EAEB4-6EC8-4C5F-9E94-0542DE9B0AF0}" type="datetimeFigureOut">
              <a:rPr lang="ar-IQ" smtClean="0"/>
              <a:t>19/12/1441</a:t>
            </a:fld>
            <a:endParaRPr lang="ar-IQ"/>
          </a:p>
        </p:txBody>
      </p:sp>
      <p:sp>
        <p:nvSpPr>
          <p:cNvPr id="3" name="Footer Placeholder 2"/>
          <p:cNvSpPr>
            <a:spLocks noGrp="1"/>
          </p:cNvSpPr>
          <p:nvPr>
            <p:ph type="ftr" sz="quarter" idx="11"/>
          </p:nvPr>
        </p:nvSpPr>
        <p:spPr/>
        <p:txBody>
          <a:bodyPr/>
          <a:lstStyle/>
          <a:p>
            <a:endParaRPr lang="ar-IQ"/>
          </a:p>
        </p:txBody>
      </p:sp>
      <p:sp>
        <p:nvSpPr>
          <p:cNvPr id="6"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56EE52F-6371-401D-BD7B-7901CC22AA8B}"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1910" y="446088"/>
            <a:ext cx="2628899" cy="976312"/>
          </a:xfrm>
        </p:spPr>
        <p:txBody>
          <a:bodyPr anchor="b"/>
          <a:lstStyle>
            <a:lvl1pPr algn="r">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42259" y="446089"/>
            <a:ext cx="3886200" cy="5414963"/>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941910" y="1598613"/>
            <a:ext cx="26288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557EAEB4-6EC8-4C5F-9E94-0542DE9B0AF0}" type="datetimeFigureOut">
              <a:rPr lang="ar-IQ" smtClean="0"/>
              <a:t>19/12/1441</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56EE52F-6371-401D-BD7B-7901CC22AA8B}"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1910" y="4800600"/>
            <a:ext cx="6686550" cy="566738"/>
          </a:xfrm>
        </p:spPr>
        <p:txBody>
          <a:bodyPr anchor="b">
            <a:normAutofit/>
          </a:bodyPr>
          <a:lstStyle>
            <a:lvl1pPr algn="r">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941909" y="634965"/>
            <a:ext cx="668655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941910" y="5367338"/>
            <a:ext cx="668655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557EAEB4-6EC8-4C5F-9E94-0542DE9B0AF0}" type="datetimeFigureOut">
              <a:rPr lang="ar-IQ" smtClean="0"/>
              <a:t>19/12/1441</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E56EE52F-6371-401D-BD7B-7901CC22AA8B}"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138637"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0416" y="-786"/>
            <a:ext cx="1767506"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694" y="624110"/>
            <a:ext cx="6683765" cy="1280890"/>
          </a:xfrm>
          <a:prstGeom prst="rect">
            <a:avLst/>
          </a:prstGeom>
        </p:spPr>
        <p:txBody>
          <a:bodyPr vert="horz" lIns="91440" tIns="45720" rIns="91440" bIns="45720" rtlCol="0" anchor="t">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941909" y="2133600"/>
            <a:ext cx="6686550" cy="3886200"/>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771210" y="6130437"/>
            <a:ext cx="859712"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57EAEB4-6EC8-4C5F-9E94-0542DE9B0AF0}" type="datetimeFigureOut">
              <a:rPr lang="ar-IQ" smtClean="0"/>
              <a:t>19/12/1441</a:t>
            </a:fld>
            <a:endParaRPr lang="ar-IQ"/>
          </a:p>
        </p:txBody>
      </p:sp>
      <p:sp>
        <p:nvSpPr>
          <p:cNvPr id="5" name="Footer Placeholder 4"/>
          <p:cNvSpPr>
            <a:spLocks noGrp="1"/>
          </p:cNvSpPr>
          <p:nvPr>
            <p:ph type="ftr" sz="quarter" idx="3"/>
          </p:nvPr>
        </p:nvSpPr>
        <p:spPr>
          <a:xfrm>
            <a:off x="1941910" y="6135809"/>
            <a:ext cx="5714999"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bwMode="gray">
          <a:xfrm>
            <a:off x="398860" y="787783"/>
            <a:ext cx="584825" cy="365125"/>
          </a:xfrm>
          <a:prstGeom prst="rect">
            <a:avLst/>
          </a:prstGeom>
        </p:spPr>
        <p:txBody>
          <a:bodyPr vert="horz" lIns="91440" tIns="45720" rIns="91440" bIns="45720" rtlCol="0" anchor="ctr"/>
          <a:lstStyle>
            <a:lvl1pPr algn="r">
              <a:defRPr sz="2000">
                <a:solidFill>
                  <a:srgbClr val="FEFFFF"/>
                </a:solidFill>
              </a:defRPr>
            </a:lvl1pPr>
          </a:lstStyle>
          <a:p>
            <a:fld id="{E56EE52F-6371-401D-BD7B-7901CC22AA8B}"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r"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أنواع شبكات المعلومات</a:t>
            </a:r>
            <a:endParaRPr lang="ar-IQ" dirty="0"/>
          </a:p>
        </p:txBody>
      </p:sp>
      <p:sp>
        <p:nvSpPr>
          <p:cNvPr id="3" name="عنوان فرعي 2"/>
          <p:cNvSpPr>
            <a:spLocks noGrp="1"/>
          </p:cNvSpPr>
          <p:nvPr>
            <p:ph type="subTitle" idx="1"/>
          </p:nvPr>
        </p:nvSpPr>
        <p:spPr/>
        <p:txBody>
          <a:bodyPr/>
          <a:lstStyle/>
          <a:p>
            <a:r>
              <a:rPr lang="ar-IQ" dirty="0" smtClean="0"/>
              <a:t>قسم المعلومات والمكتبات/ المرحلة الرابعة/ شبكات المعلومات/       د. سلمان جودي داود</a:t>
            </a:r>
            <a:endParaRPr lang="ar-IQ" dirty="0"/>
          </a:p>
        </p:txBody>
      </p:sp>
    </p:spTree>
    <p:extLst>
      <p:ext uri="{BB962C8B-B14F-4D97-AF65-F5344CB8AC3E}">
        <p14:creationId xmlns:p14="http://schemas.microsoft.com/office/powerpoint/2010/main" val="402628386"/>
      </p:ext>
    </p:extLst>
  </p:cSld>
  <p:clrMapOvr>
    <a:masterClrMapping/>
  </p:clrMapOvr>
  <mc:AlternateContent xmlns:mc="http://schemas.openxmlformats.org/markup-compatibility/2006" xmlns:p14="http://schemas.microsoft.com/office/powerpoint/2010/main">
    <mc:Choice Requires="p14">
      <p:transition spd="slow" p14:dur="2000" advTm="10451"/>
    </mc:Choice>
    <mc:Fallback xmlns="">
      <p:transition spd="slow" advTm="10451"/>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dirty="0" smtClean="0">
                <a:latin typeface="Times New Roman" pitchFamily="18" charset="0"/>
                <a:cs typeface="Times New Roman" pitchFamily="18" charset="0"/>
              </a:rPr>
              <a:t>الوسائط المستخدمة في بناء الشبكات المحلية</a:t>
            </a:r>
            <a:endParaRPr lang="ar-IQ" sz="3200" dirty="0"/>
          </a:p>
        </p:txBody>
      </p:sp>
      <p:sp>
        <p:nvSpPr>
          <p:cNvPr id="3" name="عنصر نائب للمحتوى 2"/>
          <p:cNvSpPr>
            <a:spLocks noGrp="1"/>
          </p:cNvSpPr>
          <p:nvPr>
            <p:ph idx="1"/>
          </p:nvPr>
        </p:nvSpPr>
        <p:spPr/>
        <p:txBody>
          <a:bodyPr>
            <a:normAutofit/>
          </a:bodyPr>
          <a:lstStyle/>
          <a:p>
            <a:r>
              <a:rPr lang="ar-IQ" sz="2800" dirty="0" smtClean="0">
                <a:latin typeface="Times New Roman" pitchFamily="18" charset="0"/>
                <a:cs typeface="Times New Roman" pitchFamily="18" charset="0"/>
              </a:rPr>
              <a:t>أهم الوسائط المستخدمة في بناء هذا النوع من الشبكات هي:</a:t>
            </a:r>
          </a:p>
          <a:p>
            <a:pPr>
              <a:buFontTx/>
              <a:buChar char="-"/>
            </a:pPr>
            <a:r>
              <a:rPr lang="ar-IQ" sz="2800" dirty="0" smtClean="0">
                <a:latin typeface="Times New Roman" pitchFamily="18" charset="0"/>
                <a:cs typeface="Times New Roman" pitchFamily="18" charset="0"/>
              </a:rPr>
              <a:t>الكيبل بسلك مبروم (</a:t>
            </a:r>
            <a:r>
              <a:rPr lang="en-US" sz="2800" dirty="0" smtClean="0">
                <a:latin typeface="Times New Roman" pitchFamily="18" charset="0"/>
                <a:cs typeface="Times New Roman" pitchFamily="18" charset="0"/>
              </a:rPr>
              <a:t>Twisted- Pair Cable</a:t>
            </a:r>
            <a:r>
              <a:rPr lang="ar-IQ" sz="2800" dirty="0" smtClean="0">
                <a:latin typeface="Times New Roman" pitchFamily="18" charset="0"/>
                <a:cs typeface="Times New Roman" pitchFamily="18" charset="0"/>
              </a:rPr>
              <a:t>)</a:t>
            </a:r>
          </a:p>
          <a:p>
            <a:pPr>
              <a:buFontTx/>
              <a:buChar char="-"/>
            </a:pPr>
            <a:r>
              <a:rPr lang="ar-IQ" sz="2800" dirty="0" smtClean="0">
                <a:latin typeface="Times New Roman" pitchFamily="18" charset="0"/>
                <a:cs typeface="Times New Roman" pitchFamily="18" charset="0"/>
              </a:rPr>
              <a:t>الكيبل متحد المحور (</a:t>
            </a:r>
            <a:r>
              <a:rPr lang="en-US" sz="2800" dirty="0" smtClean="0">
                <a:latin typeface="Times New Roman" pitchFamily="18" charset="0"/>
                <a:cs typeface="Times New Roman" pitchFamily="18" charset="0"/>
              </a:rPr>
              <a:t>Coaxial Cable</a:t>
            </a:r>
            <a:r>
              <a:rPr lang="ar-IQ" sz="2800" dirty="0" smtClean="0">
                <a:latin typeface="Times New Roman" pitchFamily="18" charset="0"/>
                <a:cs typeface="Times New Roman" pitchFamily="18" charset="0"/>
              </a:rPr>
              <a:t>)</a:t>
            </a:r>
          </a:p>
          <a:p>
            <a:pPr>
              <a:buFontTx/>
              <a:buChar char="-"/>
            </a:pPr>
            <a:r>
              <a:rPr lang="ar-IQ" sz="2800" dirty="0" smtClean="0">
                <a:latin typeface="Times New Roman" pitchFamily="18" charset="0"/>
                <a:cs typeface="Times New Roman" pitchFamily="18" charset="0"/>
              </a:rPr>
              <a:t>الألياف الضوئية أو الزجاجية (</a:t>
            </a:r>
            <a:r>
              <a:rPr lang="en-US" sz="2800" dirty="0" smtClean="0">
                <a:latin typeface="Times New Roman" pitchFamily="18" charset="0"/>
                <a:cs typeface="Times New Roman" pitchFamily="18" charset="0"/>
              </a:rPr>
              <a:t>Optical Fiber</a:t>
            </a:r>
            <a:r>
              <a:rPr lang="ar-IQ" sz="2800" dirty="0" smtClean="0">
                <a:latin typeface="Times New Roman" pitchFamily="18" charset="0"/>
                <a:cs typeface="Times New Roman" pitchFamily="18" charset="0"/>
              </a:rPr>
              <a:t>)</a:t>
            </a:r>
            <a:endParaRPr lang="ar-IQ" sz="2800" dirty="0">
              <a:latin typeface="Times New Roman" pitchFamily="18" charset="0"/>
              <a:cs typeface="Times New Roman" pitchFamily="18" charset="0"/>
            </a:endParaRPr>
          </a:p>
        </p:txBody>
      </p:sp>
    </p:spTree>
    <p:extLst>
      <p:ext uri="{BB962C8B-B14F-4D97-AF65-F5344CB8AC3E}">
        <p14:creationId xmlns:p14="http://schemas.microsoft.com/office/powerpoint/2010/main" val="2285122952"/>
      </p:ext>
    </p:extLst>
  </p:cSld>
  <p:clrMapOvr>
    <a:masterClrMapping/>
  </p:clrMapOvr>
  <mc:AlternateContent xmlns:mc="http://schemas.openxmlformats.org/markup-compatibility/2006" xmlns:p14="http://schemas.microsoft.com/office/powerpoint/2010/main">
    <mc:Choice Requires="p14">
      <p:transition spd="slow" p14:dur="2000" advTm="106790"/>
    </mc:Choice>
    <mc:Fallback xmlns="">
      <p:transition spd="slow" advTm="10679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شبكات المناطق المدنية</a:t>
            </a:r>
            <a:endParaRPr lang="ar-IQ" dirty="0"/>
          </a:p>
        </p:txBody>
      </p:sp>
      <p:sp>
        <p:nvSpPr>
          <p:cNvPr id="3" name="عنصر نائب للمحتوى 2"/>
          <p:cNvSpPr>
            <a:spLocks noGrp="1"/>
          </p:cNvSpPr>
          <p:nvPr>
            <p:ph idx="1"/>
          </p:nvPr>
        </p:nvSpPr>
        <p:spPr/>
        <p:txBody>
          <a:bodyPr>
            <a:normAutofit/>
          </a:bodyPr>
          <a:lstStyle/>
          <a:p>
            <a:pPr marL="0" indent="0" algn="just">
              <a:buNone/>
            </a:pPr>
            <a:r>
              <a:rPr lang="ar-IQ" sz="2800" dirty="0" smtClean="0">
                <a:latin typeface="Times New Roman" pitchFamily="18" charset="0"/>
                <a:cs typeface="Times New Roman" pitchFamily="18" charset="0"/>
              </a:rPr>
              <a:t>هذه الشبكات تكون على مستوى منطقة مدنية (مدينة) تكون مساحتها بحدود (40) كيلومترا، كمسافة بين أبعد نقاط الربط فيها. ويكون أساس الربط هذا عن طريق الألياف الضوئية بين المواقع المختلفة، مزودة بسرعة نقل تقدر بحوالي مائة مليون بايت في الثانية.</a:t>
            </a:r>
            <a:endParaRPr lang="ar-IQ" sz="2800" dirty="0">
              <a:latin typeface="Times New Roman" pitchFamily="18" charset="0"/>
              <a:cs typeface="Times New Roman" pitchFamily="18" charset="0"/>
            </a:endParaRPr>
          </a:p>
        </p:txBody>
      </p:sp>
    </p:spTree>
    <p:extLst>
      <p:ext uri="{BB962C8B-B14F-4D97-AF65-F5344CB8AC3E}">
        <p14:creationId xmlns:p14="http://schemas.microsoft.com/office/powerpoint/2010/main" val="3713560494"/>
      </p:ext>
    </p:extLst>
  </p:cSld>
  <p:clrMapOvr>
    <a:masterClrMapping/>
  </p:clrMapOvr>
  <mc:AlternateContent xmlns:mc="http://schemas.openxmlformats.org/markup-compatibility/2006" xmlns:p14="http://schemas.microsoft.com/office/powerpoint/2010/main">
    <mc:Choice Requires="p14">
      <p:transition spd="slow" p14:dur="2000" advTm="101459"/>
    </mc:Choice>
    <mc:Fallback xmlns="">
      <p:transition spd="slow" advTm="101459"/>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شبكات المناطق الواسعة</a:t>
            </a:r>
            <a:endParaRPr lang="ar-IQ" dirty="0"/>
          </a:p>
        </p:txBody>
      </p:sp>
      <p:sp>
        <p:nvSpPr>
          <p:cNvPr id="3" name="عنصر نائب للمحتوى 2"/>
          <p:cNvSpPr>
            <a:spLocks noGrp="1"/>
          </p:cNvSpPr>
          <p:nvPr>
            <p:ph idx="1"/>
          </p:nvPr>
        </p:nvSpPr>
        <p:spPr/>
        <p:txBody>
          <a:bodyPr>
            <a:normAutofit/>
          </a:bodyPr>
          <a:lstStyle/>
          <a:p>
            <a:pPr algn="just"/>
            <a:r>
              <a:rPr lang="ar-IQ" sz="2800" dirty="0" smtClean="0">
                <a:latin typeface="Times New Roman" pitchFamily="18" charset="0"/>
                <a:cs typeface="Times New Roman" pitchFamily="18" charset="0"/>
              </a:rPr>
              <a:t>هي شبكات للمناطق المتباعدة، التي تقوم بربط العديد من الشبكات المحلية بعضها مع بعض، وذلك باستخدام وسائل اتصال مختلفة، وقد تكون شبكة وطنية أو شبكة اقليمية أو شبكة دولية عبر عدد من الدول والقارات. </a:t>
            </a:r>
            <a:endParaRPr lang="ar-IQ" sz="2800" dirty="0">
              <a:latin typeface="Times New Roman" pitchFamily="18" charset="0"/>
              <a:cs typeface="Times New Roman" pitchFamily="18" charset="0"/>
            </a:endParaRPr>
          </a:p>
        </p:txBody>
      </p:sp>
    </p:spTree>
    <p:extLst>
      <p:ext uri="{BB962C8B-B14F-4D97-AF65-F5344CB8AC3E}">
        <p14:creationId xmlns:p14="http://schemas.microsoft.com/office/powerpoint/2010/main" val="89718454"/>
      </p:ext>
    </p:extLst>
  </p:cSld>
  <p:clrMapOvr>
    <a:masterClrMapping/>
  </p:clrMapOvr>
  <mc:AlternateContent xmlns:mc="http://schemas.openxmlformats.org/markup-compatibility/2006" xmlns:p14="http://schemas.microsoft.com/office/powerpoint/2010/main">
    <mc:Choice Requires="p14">
      <p:transition spd="slow" p14:dur="2000" advTm="40330"/>
    </mc:Choice>
    <mc:Fallback xmlns="">
      <p:transition spd="slow" advTm="4033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شبكات المناطق الواسعة</a:t>
            </a:r>
          </a:p>
        </p:txBody>
      </p:sp>
      <p:sp>
        <p:nvSpPr>
          <p:cNvPr id="3" name="عنصر نائب للمحتوى 2"/>
          <p:cNvSpPr>
            <a:spLocks noGrp="1"/>
          </p:cNvSpPr>
          <p:nvPr>
            <p:ph idx="1"/>
          </p:nvPr>
        </p:nvSpPr>
        <p:spPr/>
        <p:txBody>
          <a:bodyPr/>
          <a:lstStyle/>
          <a:p>
            <a:pPr algn="just"/>
            <a:r>
              <a:rPr lang="ar-IQ" sz="2800" dirty="0">
                <a:latin typeface="Times New Roman" pitchFamily="18" charset="0"/>
                <a:cs typeface="Times New Roman" pitchFamily="18" charset="0"/>
              </a:rPr>
              <a:t>ويشتمل الربط والاتصال فيها عادة على أشكال متنوعة من الكابلات المتطورة، وكذلك تكنولوجيا الموجات الدقيقة أو تكنولوجيا المايكرويف والاتصالات الفضائية (الأقمار الصناعية </a:t>
            </a:r>
            <a:r>
              <a:rPr lang="en-US" sz="2800" dirty="0">
                <a:latin typeface="Times New Roman" pitchFamily="18" charset="0"/>
                <a:cs typeface="Times New Roman" pitchFamily="18" charset="0"/>
              </a:rPr>
              <a:t>Satellite</a:t>
            </a:r>
            <a:r>
              <a:rPr lang="ar-IQ" sz="2800" dirty="0">
                <a:latin typeface="Times New Roman" pitchFamily="18" charset="0"/>
                <a:cs typeface="Times New Roman" pitchFamily="18" charset="0"/>
              </a:rPr>
              <a:t> </a:t>
            </a:r>
            <a:r>
              <a:rPr lang="ar-IQ" sz="2800" dirty="0" smtClean="0">
                <a:latin typeface="Times New Roman" pitchFamily="18" charset="0"/>
                <a:cs typeface="Times New Roman" pitchFamily="18" charset="0"/>
              </a:rPr>
              <a:t>).</a:t>
            </a:r>
          </a:p>
          <a:p>
            <a:pPr marL="0" indent="0" algn="just">
              <a:buNone/>
            </a:pPr>
            <a:r>
              <a:rPr lang="ar-IQ" sz="2800" dirty="0" smtClean="0">
                <a:latin typeface="Times New Roman" pitchFamily="18" charset="0"/>
                <a:cs typeface="Times New Roman" pitchFamily="18" charset="0"/>
              </a:rPr>
              <a:t>وتعتبر شبكة الانترنت واحدة من شبكات المناطق الواسعة التي تربط بين دول العالم المختلفة.</a:t>
            </a:r>
            <a:endParaRPr lang="ar-IQ" sz="2800" dirty="0">
              <a:latin typeface="Times New Roman" pitchFamily="18" charset="0"/>
              <a:cs typeface="Times New Roman" pitchFamily="18" charset="0"/>
            </a:endParaRPr>
          </a:p>
          <a:p>
            <a:pPr marL="0" indent="0">
              <a:buNone/>
            </a:pPr>
            <a:endParaRPr lang="ar-IQ" dirty="0"/>
          </a:p>
        </p:txBody>
      </p:sp>
    </p:spTree>
    <p:extLst>
      <p:ext uri="{BB962C8B-B14F-4D97-AF65-F5344CB8AC3E}">
        <p14:creationId xmlns:p14="http://schemas.microsoft.com/office/powerpoint/2010/main" val="1658865782"/>
      </p:ext>
    </p:extLst>
  </p:cSld>
  <p:clrMapOvr>
    <a:masterClrMapping/>
  </p:clrMapOvr>
  <mc:AlternateContent xmlns:mc="http://schemas.openxmlformats.org/markup-compatibility/2006" xmlns:p14="http://schemas.microsoft.com/office/powerpoint/2010/main">
    <mc:Choice Requires="p14">
      <p:transition spd="slow" p14:dur="2000" advTm="55386"/>
    </mc:Choice>
    <mc:Fallback xmlns="">
      <p:transition spd="slow" advTm="55386"/>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أنواع شبكات المعلومات</a:t>
            </a:r>
            <a:endParaRPr lang="ar-IQ" dirty="0"/>
          </a:p>
        </p:txBody>
      </p:sp>
      <p:sp>
        <p:nvSpPr>
          <p:cNvPr id="3" name="عنصر نائب للمحتوى 2"/>
          <p:cNvSpPr>
            <a:spLocks noGrp="1"/>
          </p:cNvSpPr>
          <p:nvPr>
            <p:ph idx="1"/>
          </p:nvPr>
        </p:nvSpPr>
        <p:spPr/>
        <p:txBody>
          <a:bodyPr>
            <a:normAutofit/>
          </a:bodyPr>
          <a:lstStyle/>
          <a:p>
            <a:pPr marL="0" indent="0">
              <a:buNone/>
            </a:pPr>
            <a:r>
              <a:rPr lang="ar-IQ" sz="2800" b="1" dirty="0" smtClean="0">
                <a:latin typeface="Times New Roman" pitchFamily="18" charset="0"/>
                <a:cs typeface="Times New Roman" pitchFamily="18" charset="0"/>
              </a:rPr>
              <a:t>أولا/ شبكات المناطق المحلية </a:t>
            </a:r>
            <a:r>
              <a:rPr lang="en-US" sz="2800" b="1" dirty="0" smtClean="0">
                <a:latin typeface="Times New Roman" pitchFamily="18" charset="0"/>
                <a:cs typeface="Times New Roman" pitchFamily="18" charset="0"/>
              </a:rPr>
              <a:t>Local Area Networks( LAN)</a:t>
            </a:r>
            <a:endParaRPr lang="ar-IQ" sz="2800" b="1" dirty="0" smtClean="0">
              <a:latin typeface="Times New Roman" pitchFamily="18" charset="0"/>
              <a:cs typeface="Times New Roman" pitchFamily="18" charset="0"/>
            </a:endParaRPr>
          </a:p>
          <a:p>
            <a:pPr marL="0" indent="0">
              <a:buNone/>
            </a:pPr>
            <a:r>
              <a:rPr lang="ar-IQ" sz="2800" b="1" dirty="0" smtClean="0">
                <a:latin typeface="Times New Roman" pitchFamily="18" charset="0"/>
                <a:cs typeface="Times New Roman" pitchFamily="18" charset="0"/>
              </a:rPr>
              <a:t>ثانيا/ شبكات المناطق المدنية </a:t>
            </a:r>
            <a:r>
              <a:rPr lang="en-US" sz="2800" b="1" dirty="0" smtClean="0">
                <a:latin typeface="Times New Roman" pitchFamily="18" charset="0"/>
                <a:cs typeface="Times New Roman" pitchFamily="18" charset="0"/>
              </a:rPr>
              <a:t>Metropolitan Area Networks/ MANs)</a:t>
            </a:r>
            <a:r>
              <a:rPr lang="ar-IQ" sz="2800" b="1" dirty="0" smtClean="0">
                <a:latin typeface="Times New Roman" pitchFamily="18" charset="0"/>
                <a:cs typeface="Times New Roman" pitchFamily="18" charset="0"/>
              </a:rPr>
              <a:t>)</a:t>
            </a:r>
            <a:endParaRPr lang="en-US" sz="2800" b="1" dirty="0" smtClean="0">
              <a:latin typeface="Times New Roman" pitchFamily="18" charset="0"/>
              <a:cs typeface="Times New Roman" pitchFamily="18" charset="0"/>
            </a:endParaRPr>
          </a:p>
          <a:p>
            <a:pPr marL="0" indent="0">
              <a:buNone/>
            </a:pPr>
            <a:r>
              <a:rPr lang="ar-IQ" sz="2800" b="1" dirty="0" smtClean="0">
                <a:latin typeface="Times New Roman" pitchFamily="18" charset="0"/>
                <a:cs typeface="Times New Roman" pitchFamily="18" charset="0"/>
              </a:rPr>
              <a:t>ثالثا/ شبكات المناطق الواسعة/ </a:t>
            </a:r>
            <a:r>
              <a:rPr lang="en-US" sz="2800" b="1" dirty="0" smtClean="0">
                <a:latin typeface="Times New Roman" pitchFamily="18" charset="0"/>
                <a:cs typeface="Times New Roman" pitchFamily="18" charset="0"/>
              </a:rPr>
              <a:t>Wide Area Networks (WANs) </a:t>
            </a:r>
            <a:endParaRPr lang="ar-IQ"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2111722759"/>
      </p:ext>
    </p:extLst>
  </p:cSld>
  <p:clrMapOvr>
    <a:masterClrMapping/>
  </p:clrMapOvr>
  <mc:AlternateContent xmlns:mc="http://schemas.openxmlformats.org/markup-compatibility/2006" xmlns:p14="http://schemas.microsoft.com/office/powerpoint/2010/main">
    <mc:Choice Requires="p14">
      <p:transition spd="slow" p14:dur="2000" advTm="26244"/>
    </mc:Choice>
    <mc:Fallback xmlns="">
      <p:transition spd="slow" advTm="26244"/>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شبكات المناطق المحلية</a:t>
            </a:r>
            <a:endParaRPr lang="ar-IQ" dirty="0"/>
          </a:p>
        </p:txBody>
      </p:sp>
      <p:sp>
        <p:nvSpPr>
          <p:cNvPr id="3" name="عنصر نائب للمحتوى 2"/>
          <p:cNvSpPr>
            <a:spLocks noGrp="1"/>
          </p:cNvSpPr>
          <p:nvPr>
            <p:ph idx="1"/>
          </p:nvPr>
        </p:nvSpPr>
        <p:spPr/>
        <p:txBody>
          <a:bodyPr>
            <a:normAutofit/>
          </a:bodyPr>
          <a:lstStyle/>
          <a:p>
            <a:r>
              <a:rPr lang="ar-IQ" sz="2800" dirty="0" smtClean="0">
                <a:latin typeface="Times New Roman" pitchFamily="18" charset="0"/>
                <a:cs typeface="Times New Roman" pitchFamily="18" charset="0"/>
              </a:rPr>
              <a:t>هي شبكة للاتصالات وتبادل المعلومات عبر مسافات صغيرة ومحدودة، تكون عادة ضمن مسكن أو مكتب أو ضمن بناية، أو بضعة بنايات متجاورة في محيط منطقة جغرافية ومتقاربة، لا تتجاوز بضعة كيلومترات.</a:t>
            </a:r>
            <a:endParaRPr lang="ar-IQ" sz="2800" dirty="0">
              <a:latin typeface="Times New Roman" pitchFamily="18" charset="0"/>
              <a:cs typeface="Times New Roman" pitchFamily="18" charset="0"/>
            </a:endParaRPr>
          </a:p>
        </p:txBody>
      </p:sp>
    </p:spTree>
    <p:extLst>
      <p:ext uri="{BB962C8B-B14F-4D97-AF65-F5344CB8AC3E}">
        <p14:creationId xmlns:p14="http://schemas.microsoft.com/office/powerpoint/2010/main" val="144718906"/>
      </p:ext>
    </p:extLst>
  </p:cSld>
  <p:clrMapOvr>
    <a:masterClrMapping/>
  </p:clrMapOvr>
  <mc:AlternateContent xmlns:mc="http://schemas.openxmlformats.org/markup-compatibility/2006" xmlns:p14="http://schemas.microsoft.com/office/powerpoint/2010/main">
    <mc:Choice Requires="p14">
      <p:transition spd="slow" p14:dur="2000" advTm="33632"/>
    </mc:Choice>
    <mc:Fallback xmlns="">
      <p:transition spd="slow" advTm="33632"/>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شبكات المناطق المحلية</a:t>
            </a:r>
          </a:p>
        </p:txBody>
      </p:sp>
      <p:sp>
        <p:nvSpPr>
          <p:cNvPr id="3" name="عنصر نائب للمحتوى 2"/>
          <p:cNvSpPr>
            <a:spLocks noGrp="1"/>
          </p:cNvSpPr>
          <p:nvPr>
            <p:ph idx="1"/>
          </p:nvPr>
        </p:nvSpPr>
        <p:spPr/>
        <p:txBody>
          <a:bodyPr>
            <a:normAutofit/>
          </a:bodyPr>
          <a:lstStyle/>
          <a:p>
            <a:r>
              <a:rPr lang="ar-IQ" sz="2800" dirty="0" smtClean="0">
                <a:latin typeface="Times New Roman" pitchFamily="18" charset="0"/>
                <a:cs typeface="Times New Roman" pitchFamily="18" charset="0"/>
              </a:rPr>
              <a:t>يتم تركيب مثل هذه الشبكات عادة في مختلف أنواع المؤسسات المعلوماتية والأكاديمية والتجارية والصناعية والصحية، بغرض توفير إمكانات تدفق المعلومات والاتصالات داخل مباني كل من تلك المؤسسات.</a:t>
            </a:r>
            <a:endParaRPr lang="ar-IQ" sz="2800" dirty="0">
              <a:latin typeface="Times New Roman" pitchFamily="18" charset="0"/>
              <a:cs typeface="Times New Roman" pitchFamily="18" charset="0"/>
            </a:endParaRPr>
          </a:p>
        </p:txBody>
      </p:sp>
    </p:spTree>
    <p:extLst>
      <p:ext uri="{BB962C8B-B14F-4D97-AF65-F5344CB8AC3E}">
        <p14:creationId xmlns:p14="http://schemas.microsoft.com/office/powerpoint/2010/main" val="1968216516"/>
      </p:ext>
    </p:extLst>
  </p:cSld>
  <p:clrMapOvr>
    <a:masterClrMapping/>
  </p:clrMapOvr>
  <mc:AlternateContent xmlns:mc="http://schemas.openxmlformats.org/markup-compatibility/2006" xmlns:p14="http://schemas.microsoft.com/office/powerpoint/2010/main">
    <mc:Choice Requires="p14">
      <p:transition spd="slow" p14:dur="2000" advTm="24545"/>
    </mc:Choice>
    <mc:Fallback xmlns="">
      <p:transition spd="slow" advTm="24545"/>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شبكات المناطق المحلية</a:t>
            </a:r>
          </a:p>
        </p:txBody>
      </p:sp>
      <p:sp>
        <p:nvSpPr>
          <p:cNvPr id="3" name="عنصر نائب للمحتوى 2"/>
          <p:cNvSpPr>
            <a:spLocks noGrp="1"/>
          </p:cNvSpPr>
          <p:nvPr>
            <p:ph idx="1"/>
          </p:nvPr>
        </p:nvSpPr>
        <p:spPr/>
        <p:txBody>
          <a:bodyPr>
            <a:normAutofit/>
          </a:bodyPr>
          <a:lstStyle/>
          <a:p>
            <a:pPr algn="just"/>
            <a:r>
              <a:rPr lang="ar-IQ" sz="2800" dirty="0" smtClean="0">
                <a:latin typeface="Times New Roman" pitchFamily="18" charset="0"/>
                <a:cs typeface="Times New Roman" pitchFamily="18" charset="0"/>
              </a:rPr>
              <a:t>حيث يمكن نقل البيانات بسرعة بث عالية، بين أجهزة موزعة في منطقة محدودة، غالبا ما تكون في حدود خمسة كيلومترات مربعة، مع استخدام لوسائط اتصال ونقل للبيانات والمعلومات بسرعة مناسبة، تكون بحدود (1-30) مليون بايت، أو اكثر قليلا، في الثانية الواحدة.</a:t>
            </a:r>
            <a:endParaRPr lang="ar-IQ" sz="2800" dirty="0">
              <a:latin typeface="Times New Roman" pitchFamily="18" charset="0"/>
              <a:cs typeface="Times New Roman" pitchFamily="18" charset="0"/>
            </a:endParaRPr>
          </a:p>
        </p:txBody>
      </p:sp>
    </p:spTree>
    <p:extLst>
      <p:ext uri="{BB962C8B-B14F-4D97-AF65-F5344CB8AC3E}">
        <p14:creationId xmlns:p14="http://schemas.microsoft.com/office/powerpoint/2010/main" val="3084646241"/>
      </p:ext>
    </p:extLst>
  </p:cSld>
  <p:clrMapOvr>
    <a:masterClrMapping/>
  </p:clrMapOvr>
  <mc:AlternateContent xmlns:mc="http://schemas.openxmlformats.org/markup-compatibility/2006" xmlns:p14="http://schemas.microsoft.com/office/powerpoint/2010/main">
    <mc:Choice Requires="p14">
      <p:transition spd="slow" p14:dur="2000" advTm="41775"/>
    </mc:Choice>
    <mc:Fallback xmlns="">
      <p:transition spd="slow" advTm="41775"/>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شبكات المناطق </a:t>
            </a:r>
            <a:r>
              <a:rPr lang="ar-IQ" dirty="0" smtClean="0"/>
              <a:t>المحلية/ العناصر</a:t>
            </a:r>
            <a:endParaRPr lang="ar-IQ" dirty="0"/>
          </a:p>
        </p:txBody>
      </p:sp>
      <p:sp>
        <p:nvSpPr>
          <p:cNvPr id="3" name="عنصر نائب للمحتوى 2"/>
          <p:cNvSpPr>
            <a:spLocks noGrp="1"/>
          </p:cNvSpPr>
          <p:nvPr>
            <p:ph idx="1"/>
          </p:nvPr>
        </p:nvSpPr>
        <p:spPr/>
        <p:txBody>
          <a:bodyPr/>
          <a:lstStyle/>
          <a:p>
            <a:pPr algn="just"/>
            <a:r>
              <a:rPr lang="ar-IQ" sz="2800" dirty="0" smtClean="0">
                <a:latin typeface="Times New Roman" pitchFamily="18" charset="0"/>
                <a:cs typeface="Times New Roman" pitchFamily="18" charset="0"/>
              </a:rPr>
              <a:t>تتكون الشبكة المحلية عادة من العناصر التالية:</a:t>
            </a:r>
          </a:p>
          <a:p>
            <a:pPr marL="0" indent="0" algn="just">
              <a:buNone/>
            </a:pPr>
            <a:r>
              <a:rPr lang="ar-IQ" sz="2800" dirty="0" smtClean="0">
                <a:latin typeface="Times New Roman" pitchFamily="18" charset="0"/>
                <a:cs typeface="Times New Roman" pitchFamily="18" charset="0"/>
              </a:rPr>
              <a:t>- أجهزة حواسيب خادمة </a:t>
            </a:r>
            <a:r>
              <a:rPr lang="en-US" sz="2800" dirty="0" smtClean="0">
                <a:latin typeface="Times New Roman" pitchFamily="18" charset="0"/>
                <a:cs typeface="Times New Roman" pitchFamily="18" charset="0"/>
              </a:rPr>
              <a:t>Server</a:t>
            </a:r>
            <a:r>
              <a:rPr lang="ar-IQ" sz="2800" dirty="0" smtClean="0">
                <a:latin typeface="Times New Roman" pitchFamily="18" charset="0"/>
                <a:cs typeface="Times New Roman" pitchFamily="18" charset="0"/>
              </a:rPr>
              <a:t>، تعمل على تخزين البيانات والمعلومات، إضافة إلى أدارة الشبكة، وتوفير الحماية والأمن لها.</a:t>
            </a:r>
          </a:p>
          <a:p>
            <a:pPr marL="0" indent="0" algn="just">
              <a:buNone/>
            </a:pPr>
            <a:r>
              <a:rPr lang="ar-IQ" sz="2800" dirty="0" smtClean="0">
                <a:latin typeface="Times New Roman" pitchFamily="18" charset="0"/>
                <a:cs typeface="Times New Roman" pitchFamily="18" charset="0"/>
              </a:rPr>
              <a:t>- حواسيب تمثل محطات عمل </a:t>
            </a:r>
            <a:r>
              <a:rPr lang="en-US" sz="2800" dirty="0" smtClean="0">
                <a:latin typeface="Times New Roman" pitchFamily="18" charset="0"/>
                <a:cs typeface="Times New Roman" pitchFamily="18" charset="0"/>
              </a:rPr>
              <a:t>Workstations</a:t>
            </a:r>
            <a:r>
              <a:rPr lang="ar-IQ" sz="2800" dirty="0" smtClean="0">
                <a:latin typeface="Times New Roman" pitchFamily="18" charset="0"/>
                <a:cs typeface="Times New Roman" pitchFamily="18" charset="0"/>
              </a:rPr>
              <a:t> تؤدي الأعمال المطلوبة منها عبر الشبكة.</a:t>
            </a:r>
          </a:p>
          <a:p>
            <a:pPr marL="0" indent="0">
              <a:buNone/>
            </a:pPr>
            <a:endParaRPr lang="ar-IQ" dirty="0"/>
          </a:p>
        </p:txBody>
      </p:sp>
    </p:spTree>
    <p:extLst>
      <p:ext uri="{BB962C8B-B14F-4D97-AF65-F5344CB8AC3E}">
        <p14:creationId xmlns:p14="http://schemas.microsoft.com/office/powerpoint/2010/main" val="38741355"/>
      </p:ext>
    </p:extLst>
  </p:cSld>
  <p:clrMapOvr>
    <a:masterClrMapping/>
  </p:clrMapOvr>
  <mc:AlternateContent xmlns:mc="http://schemas.openxmlformats.org/markup-compatibility/2006" xmlns:p14="http://schemas.microsoft.com/office/powerpoint/2010/main">
    <mc:Choice Requires="p14">
      <p:transition spd="slow" p14:dur="2000" advTm="66375"/>
    </mc:Choice>
    <mc:Fallback xmlns="">
      <p:transition spd="slow" advTm="66375"/>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شبكات المناطق المحلية/ العناصر</a:t>
            </a:r>
          </a:p>
        </p:txBody>
      </p:sp>
      <p:sp>
        <p:nvSpPr>
          <p:cNvPr id="3" name="عنصر نائب للمحتوى 2"/>
          <p:cNvSpPr>
            <a:spLocks noGrp="1"/>
          </p:cNvSpPr>
          <p:nvPr>
            <p:ph idx="1"/>
          </p:nvPr>
        </p:nvSpPr>
        <p:spPr/>
        <p:txBody>
          <a:bodyPr>
            <a:normAutofit/>
          </a:bodyPr>
          <a:lstStyle/>
          <a:p>
            <a:pPr algn="just">
              <a:buFontTx/>
              <a:buChar char="-"/>
            </a:pPr>
            <a:r>
              <a:rPr lang="ar-IQ" sz="2800" dirty="0" smtClean="0">
                <a:latin typeface="Times New Roman" pitchFamily="18" charset="0"/>
                <a:cs typeface="Times New Roman" pitchFamily="18" charset="0"/>
              </a:rPr>
              <a:t>نظام التشغيل الخاص بالشبكة، وهو نظام مصمم لتشغيل الشبكات وتناقل البيانات عبرها.</a:t>
            </a:r>
          </a:p>
          <a:p>
            <a:pPr algn="just">
              <a:buFontTx/>
              <a:buChar char="-"/>
            </a:pPr>
            <a:r>
              <a:rPr lang="ar-IQ" sz="2800" dirty="0" smtClean="0">
                <a:latin typeface="Times New Roman" pitchFamily="18" charset="0"/>
                <a:cs typeface="Times New Roman" pitchFamily="18" charset="0"/>
              </a:rPr>
              <a:t>وسائل الاتصال المناسبة، والتي تكون في الغالب وسائل سلكية.</a:t>
            </a:r>
            <a:endParaRPr lang="ar-IQ" sz="2800" dirty="0">
              <a:latin typeface="Times New Roman" pitchFamily="18" charset="0"/>
              <a:cs typeface="Times New Roman" pitchFamily="18" charset="0"/>
            </a:endParaRPr>
          </a:p>
        </p:txBody>
      </p:sp>
    </p:spTree>
    <p:extLst>
      <p:ext uri="{BB962C8B-B14F-4D97-AF65-F5344CB8AC3E}">
        <p14:creationId xmlns:p14="http://schemas.microsoft.com/office/powerpoint/2010/main" val="4102299074"/>
      </p:ext>
    </p:extLst>
  </p:cSld>
  <p:clrMapOvr>
    <a:masterClrMapping/>
  </p:clrMapOvr>
  <mc:AlternateContent xmlns:mc="http://schemas.openxmlformats.org/markup-compatibility/2006" xmlns:p14="http://schemas.microsoft.com/office/powerpoint/2010/main">
    <mc:Choice Requires="p14">
      <p:transition spd="slow" p14:dur="2000" advTm="51023"/>
    </mc:Choice>
    <mc:Fallback xmlns="">
      <p:transition spd="slow" advTm="51023"/>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dirty="0">
                <a:latin typeface="Times New Roman" pitchFamily="18" charset="0"/>
                <a:cs typeface="Times New Roman" pitchFamily="18" charset="0"/>
              </a:rPr>
              <a:t>شبكات المناطق </a:t>
            </a:r>
            <a:r>
              <a:rPr lang="ar-IQ" sz="3200" b="1" dirty="0" smtClean="0">
                <a:latin typeface="Times New Roman" pitchFamily="18" charset="0"/>
                <a:cs typeface="Times New Roman" pitchFamily="18" charset="0"/>
              </a:rPr>
              <a:t>المحلية</a:t>
            </a:r>
            <a:r>
              <a:rPr lang="ar-IQ" sz="3200" b="1" dirty="0">
                <a:latin typeface="Times New Roman" pitchFamily="18" charset="0"/>
                <a:cs typeface="Times New Roman" pitchFamily="18" charset="0"/>
              </a:rPr>
              <a:t> </a:t>
            </a:r>
            <a:r>
              <a:rPr lang="ar-IQ" sz="3200" b="1" dirty="0" smtClean="0">
                <a:latin typeface="Times New Roman" pitchFamily="18" charset="0"/>
                <a:cs typeface="Times New Roman" pitchFamily="18" charset="0"/>
              </a:rPr>
              <a:t>من حيث الربط والمعالجة</a:t>
            </a:r>
            <a:endParaRPr lang="ar-IQ" sz="3200" b="1" dirty="0">
              <a:latin typeface="Times New Roman" pitchFamily="18" charset="0"/>
              <a:cs typeface="Times New Roman" pitchFamily="18" charset="0"/>
            </a:endParaRPr>
          </a:p>
        </p:txBody>
      </p:sp>
      <p:sp>
        <p:nvSpPr>
          <p:cNvPr id="3" name="عنصر نائب للمحتوى 2"/>
          <p:cNvSpPr>
            <a:spLocks noGrp="1"/>
          </p:cNvSpPr>
          <p:nvPr>
            <p:ph idx="1"/>
          </p:nvPr>
        </p:nvSpPr>
        <p:spPr/>
        <p:txBody>
          <a:bodyPr>
            <a:normAutofit/>
          </a:bodyPr>
          <a:lstStyle/>
          <a:p>
            <a:pPr algn="just">
              <a:buFontTx/>
              <a:buChar char="-"/>
            </a:pPr>
            <a:r>
              <a:rPr lang="ar-IQ" sz="2800" dirty="0" smtClean="0">
                <a:latin typeface="Times New Roman" pitchFamily="18" charset="0"/>
                <a:cs typeface="Times New Roman" pitchFamily="18" charset="0"/>
              </a:rPr>
              <a:t>المعالجة على أساس مركزي</a:t>
            </a:r>
          </a:p>
          <a:p>
            <a:pPr marL="0" indent="0" algn="just">
              <a:buNone/>
            </a:pPr>
            <a:r>
              <a:rPr lang="ar-IQ" sz="2800" dirty="0" smtClean="0">
                <a:latin typeface="Times New Roman" pitchFamily="18" charset="0"/>
                <a:cs typeface="Times New Roman" pitchFamily="18" charset="0"/>
              </a:rPr>
              <a:t>حيث يقوم الحاسوب الخادم بتولي عمليات التنظيم لوظائف الشبة ومكوناتها، ويقوم بتخزين معظم او جميع الملفات والبيانات، والقيام بكل أو أكثر، العمليات والإجراءات  التي تخص المعالجة، بينما تقوم بقية الحواسيب باسترجاع المطلوبة، أو القيام ببعض المعالجات المطلوبة والضرورية.</a:t>
            </a:r>
            <a:endParaRPr lang="ar-IQ" sz="2800" dirty="0">
              <a:latin typeface="Times New Roman" pitchFamily="18" charset="0"/>
              <a:cs typeface="Times New Roman" pitchFamily="18" charset="0"/>
            </a:endParaRPr>
          </a:p>
        </p:txBody>
      </p:sp>
    </p:spTree>
    <p:extLst>
      <p:ext uri="{BB962C8B-B14F-4D97-AF65-F5344CB8AC3E}">
        <p14:creationId xmlns:p14="http://schemas.microsoft.com/office/powerpoint/2010/main" val="3210704912"/>
      </p:ext>
    </p:extLst>
  </p:cSld>
  <p:clrMapOvr>
    <a:masterClrMapping/>
  </p:clrMapOvr>
  <mc:AlternateContent xmlns:mc="http://schemas.openxmlformats.org/markup-compatibility/2006" xmlns:p14="http://schemas.microsoft.com/office/powerpoint/2010/main">
    <mc:Choice Requires="p14">
      <p:transition spd="slow" p14:dur="2000" advTm="55620"/>
    </mc:Choice>
    <mc:Fallback xmlns="">
      <p:transition spd="slow" advTm="5562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dirty="0">
                <a:latin typeface="Times New Roman" pitchFamily="18" charset="0"/>
                <a:cs typeface="Times New Roman" pitchFamily="18" charset="0"/>
              </a:rPr>
              <a:t>شبكات المناطق المحلية من حيث الربط والمعالجة</a:t>
            </a:r>
            <a:endParaRPr lang="ar-IQ" sz="3200" dirty="0"/>
          </a:p>
        </p:txBody>
      </p:sp>
      <p:sp>
        <p:nvSpPr>
          <p:cNvPr id="3" name="عنصر نائب للمحتوى 2"/>
          <p:cNvSpPr>
            <a:spLocks noGrp="1"/>
          </p:cNvSpPr>
          <p:nvPr>
            <p:ph idx="1"/>
          </p:nvPr>
        </p:nvSpPr>
        <p:spPr/>
        <p:txBody>
          <a:bodyPr>
            <a:normAutofit/>
          </a:bodyPr>
          <a:lstStyle/>
          <a:p>
            <a:pPr>
              <a:buFontTx/>
              <a:buChar char="-"/>
            </a:pPr>
            <a:r>
              <a:rPr lang="ar-IQ" sz="2800" dirty="0" smtClean="0">
                <a:latin typeface="Times New Roman" pitchFamily="18" charset="0"/>
                <a:cs typeface="Times New Roman" pitchFamily="18" charset="0"/>
              </a:rPr>
              <a:t>المعالجة اللامركزية</a:t>
            </a:r>
          </a:p>
          <a:p>
            <a:pPr marL="0" indent="0" algn="just">
              <a:buNone/>
            </a:pPr>
            <a:r>
              <a:rPr lang="ar-IQ" sz="2800" dirty="0" smtClean="0">
                <a:latin typeface="Times New Roman" pitchFamily="18" charset="0"/>
                <a:cs typeface="Times New Roman" pitchFamily="18" charset="0"/>
              </a:rPr>
              <a:t>ويطلق عليها الشبكة المتناظرة، حيث تنتفي الحاجة الى وجود حاسوب مركزي وتقوم الحواسيب المشاركة في الشبكة بالمعالجة والتخزين للبيانات المتوفرة لديها، وبناء قواعد البيانات الخاصة بها. ثم تتبادل بالمعلومات مع بقية الحواسيب الموجودة على الشبكة، من دون الحاجة إلى سيطرة مركزية. </a:t>
            </a:r>
            <a:endParaRPr lang="ar-IQ" sz="2800" dirty="0">
              <a:latin typeface="Times New Roman" pitchFamily="18" charset="0"/>
              <a:cs typeface="Times New Roman" pitchFamily="18" charset="0"/>
            </a:endParaRPr>
          </a:p>
        </p:txBody>
      </p:sp>
    </p:spTree>
    <p:extLst>
      <p:ext uri="{BB962C8B-B14F-4D97-AF65-F5344CB8AC3E}">
        <p14:creationId xmlns:p14="http://schemas.microsoft.com/office/powerpoint/2010/main" val="1721693702"/>
      </p:ext>
    </p:extLst>
  </p:cSld>
  <p:clrMapOvr>
    <a:masterClrMapping/>
  </p:clrMapOvr>
  <mc:AlternateContent xmlns:mc="http://schemas.openxmlformats.org/markup-compatibility/2006" xmlns:p14="http://schemas.microsoft.com/office/powerpoint/2010/main">
    <mc:Choice Requires="p14">
      <p:transition spd="slow" p14:dur="2000" advTm="52364"/>
    </mc:Choice>
    <mc:Fallback xmlns="">
      <p:transition spd="slow" advTm="52364"/>
    </mc:Fallback>
  </mc:AlternateContent>
  <p:timing>
    <p:tnLst>
      <p:par>
        <p:cTn id="1" dur="indefinite" restart="never" nodeType="tmRoot"/>
      </p:par>
    </p:tnLst>
  </p:timing>
</p:sld>
</file>

<file path=ppt/theme/theme1.xml><?xml version="1.0" encoding="utf-8"?>
<a:theme xmlns:a="http://schemas.openxmlformats.org/drawingml/2006/main" name="ربطة">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أنواع شبكات المعلومات</Template>
  <TotalTime>3</TotalTime>
  <Words>543</Words>
  <Application>Microsoft Office PowerPoint</Application>
  <PresentationFormat>عرض على الشاشة (3:4)‏</PresentationFormat>
  <Paragraphs>37</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ربطة</vt:lpstr>
      <vt:lpstr>أنواع شبكات المعلومات</vt:lpstr>
      <vt:lpstr>أنواع شبكات المعلومات</vt:lpstr>
      <vt:lpstr>شبكات المناطق المحلية</vt:lpstr>
      <vt:lpstr>شبكات المناطق المحلية</vt:lpstr>
      <vt:lpstr>شبكات المناطق المحلية</vt:lpstr>
      <vt:lpstr>شبكات المناطق المحلية/ العناصر</vt:lpstr>
      <vt:lpstr>شبكات المناطق المحلية/ العناصر</vt:lpstr>
      <vt:lpstr>شبكات المناطق المحلية من حيث الربط والمعالجة</vt:lpstr>
      <vt:lpstr>شبكات المناطق المحلية من حيث الربط والمعالجة</vt:lpstr>
      <vt:lpstr>الوسائط المستخدمة في بناء الشبكات المحلية</vt:lpstr>
      <vt:lpstr>شبكات المناطق المدنية</vt:lpstr>
      <vt:lpstr>شبكات المناطق الواسعة</vt:lpstr>
      <vt:lpstr>شبكات المناطق الواسعة</vt:lpstr>
    </vt:vector>
  </TitlesOfParts>
  <Company>SACC - ANAS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أنواع شبكات المعلومات</dc:title>
  <dc:creator>1BrotherCenter</dc:creator>
  <cp:lastModifiedBy>1BrotherCenter</cp:lastModifiedBy>
  <cp:revision>1</cp:revision>
  <dcterms:created xsi:type="dcterms:W3CDTF">2020-08-08T22:10:06Z</dcterms:created>
  <dcterms:modified xsi:type="dcterms:W3CDTF">2020-08-08T22:13:55Z</dcterms:modified>
</cp:coreProperties>
</file>